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Clinical-Trial Survival Analysis for Treatment Efficacy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Time-to-Event Data in Medical Research.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632" y="379928"/>
            <a:ext cx="7548086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Analyzing Survival Differences with Log-Rank Plots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3632" y="1062633"/>
            <a:ext cx="136631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Log-Rank Test compares survival curves across different groups. It assesses whether observed differences are statistically significant. This helps determine which treatments show a greater impact on patient survival outcomes.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632" y="1439108"/>
            <a:ext cx="13663136" cy="7651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3632" y="9245798"/>
            <a:ext cx="136631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chart illustrates hypothetical p-values from log-rank tests. Lower p-values, like 0.005, indicate stronger evidence of a significant difference in survival between groups. This guides clinical decision-making.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2305"/>
            <a:ext cx="78370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Survival Analysis Technologies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43507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Pipelines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28223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 for robust data ingestion and preprocessing workflows.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343507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Modeling Engines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4828223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Specialized libraries for advanced statistical survival models.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3435072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Interactive Visuals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4828223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dashboards for exploring complex survival patterns.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3435072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Cloud Platforms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4828223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Scalable infrastructure for large-scale clinical dataset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74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Statistical Significance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645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7224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746772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P-Value Meaning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242310"/>
            <a:ext cx="280677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P-values quantify evidence against the null hypothesis. Lower values indicate stronger, non-random effects.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21543" y="26645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793" y="27224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9378" y="274677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Significance Threshold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9378" y="3594259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common threshold is 0.05. Results below this are considered statistically significant, guiding decisions.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8812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60461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0704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Clinical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56594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Significance confirms treatment efficacy. It distinguishes real effects from chance in survival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Future Discoveries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Survival analysis provides critical insights for treatment efficacy and patient outcomes. Advanced models and robust technologies accelerate medical breakthroughs. This empowers informed clinical decisions and improves public health.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99573"/>
            <a:ext cx="65795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Cox Proportional Hazards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6256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statistical model examines how various clinical factors influence patient survival outcomes. It quantifies the impact of different covariates on the hazard rate over time.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Cox models are essential for identifying significant risk factors and predicting patient prognosis. They are widely applied in clinical trials for robust treatment efficacy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41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Hazard Ratio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76870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718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Ratio of Hazards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214449"/>
            <a:ext cx="120573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Compares the instantaneous risk of an event, like death, between two patient groups.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19588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5336" y="4337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Interpreting Values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35336" y="4833461"/>
            <a:ext cx="120573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HR=1 indicates no difference. HR&lt;1 means lower risk; HR&gt;1, higher risk.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81489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5956935"/>
            <a:ext cx="29602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Treatment Comparison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6452473"/>
            <a:ext cx="120573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Essential for evaluating treatment efficacy in clinical trials and predicting patient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303"/>
            <a:ext cx="6425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This Project Matters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629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Critical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Clinical trials are fundamental for new treatments.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165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19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Unique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Censored data and patient dropout are common issues.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05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Essential Tool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Survival analysis directly addresses these complexities.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Goals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13109"/>
            <a:ext cx="35259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Analyze Time-to-Event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durations until specific events occur.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Visualize with Curves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insightful survival probability plots.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4885611"/>
            <a:ext cx="30840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 Statistical Tests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Validate hypotheses about group differences.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60256" y="6321862"/>
            <a:ext cx="30522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Handle Real-World Data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602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complex data characteristics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89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Models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81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Kaplan–Meier Curve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Non-parametric estimation of survival probabilities.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778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Log-Rank Test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36912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Compares survival curves between groups.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181231"/>
            <a:ext cx="32883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Cox Proportional Hazards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Assesses covariate impact on hazard rates.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777859"/>
            <a:ext cx="38634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Time-Varying Covariate Model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57813" y="536912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Accounts for covariates changing over time.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181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Stratified Cox Model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non-proportional hazards for strata.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777859"/>
            <a:ext cx="30018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Competing Risks Model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7901" y="53691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Analyzes multiple possible endpoints.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Installing and Importing Libraries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lifelines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library for survival analysis models.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manipulation and analysis toolkit.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Static, interactive, and animated visualizations.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458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3593902"/>
            <a:ext cx="554509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Loading the Data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4746" y="4640461"/>
            <a:ext cx="1298090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use the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veteran.csv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dataset for demonstration.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4746" y="5989439"/>
            <a:ext cx="4209098" cy="235625"/>
          </a:xfrm>
          <a:prstGeom prst="roundRect">
            <a:avLst>
              <a:gd name="adj" fmla="val 420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0371" y="6460688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pd.read_csv()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60371" y="6948607"/>
            <a:ext cx="373784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the dataset into a DataFrame.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10532" y="5635943"/>
            <a:ext cx="4209217" cy="235625"/>
          </a:xfrm>
          <a:prstGeom prst="roundRect">
            <a:avLst>
              <a:gd name="adj" fmla="val 420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46157" y="6107192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df.head()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46157" y="6595110"/>
            <a:ext cx="3737967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the first few rows for initial inspection.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596438" y="5282446"/>
            <a:ext cx="4209098" cy="235625"/>
          </a:xfrm>
          <a:prstGeom prst="roundRect">
            <a:avLst>
              <a:gd name="adj" fmla="val 420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32062" y="5753695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df.info()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32062" y="6241613"/>
            <a:ext cx="3737848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Summarize DataFrame information and data types.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651" y="497800"/>
            <a:ext cx="4444603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Implementation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303770" y="1392317"/>
            <a:ext cx="22860" cy="6341864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591360" y="1584484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111544" y="1392317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7386" y="1436191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060865" y="1454467"/>
            <a:ext cx="234922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Kaplan–Meier Estimator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33651" y="1829276"/>
            <a:ext cx="577643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Estimate survival probabilities over time. Plot the survival curve.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996" y="2670691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7111544" y="2478524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7386" y="2522399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220313" y="2540675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Log-Rank Test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20313" y="2915483"/>
            <a:ext cx="577643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survival distributions between groups. Obtain p-values.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1360" y="3606879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1544" y="3414713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7386" y="3458587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280178" y="3476863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CoxPH Model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633651" y="3851672"/>
            <a:ext cx="577643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Fit proportional hazards regression. Interpret hazard ratios.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996" y="4543187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1544" y="4351020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7386" y="4394895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220313" y="4413171"/>
            <a:ext cx="236708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Time-Varying Covariates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20313" y="4787979"/>
            <a:ext cx="5776436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 covariates that change during follow-up. Adjust model dynamic effects.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1360" y="5479494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1544" y="5287328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7386" y="5331202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280178" y="5349478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Stratified Cox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633651" y="5724287"/>
            <a:ext cx="577643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Account for varying baseline hazards. Model different strata.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996" y="6415802"/>
            <a:ext cx="543044" cy="22860"/>
          </a:xfrm>
          <a:prstGeom prst="roundRect">
            <a:avLst>
              <a:gd name="adj" fmla="val 332628"/>
            </a:avLst>
          </a:prstGeom>
          <a:solidFill>
            <a:srgbClr val="DABADD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1544" y="6223635"/>
            <a:ext cx="407313" cy="40731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7386" y="6267510"/>
            <a:ext cx="25550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220313" y="6285786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Competing Risks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220313" y="6660594"/>
            <a:ext cx="577643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multiple event types. Estimate cumulative incidence functions.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39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Impact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51698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5336" y="2659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Pharma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35336" y="3154561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Accelerate drug development and approval.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13599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336" y="4278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Hospitals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35336" y="4773573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patient care and treatment protocols.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755005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58970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Public Health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35336" y="6392585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 policy and disease management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7539037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Visualizing Survival with Kaplan-Meier Plots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9237" y="1228844"/>
            <a:ext cx="13511927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Kaplan-Meier plots visually represent survival probabilities over time. They effectively illustrate how survival rates change for different patient groups. This visualization is crucial for comparing treatment efficacy.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237" y="1919764"/>
            <a:ext cx="13511927" cy="70871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777972" y="9006959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3D0B41"/>
          </a:solidFill>
          <a:ln/>
        </p:spPr>
      </p:sp>
      <p:sp>
        <p:nvSpPr>
          <p:cNvPr id="6" name="Text 3"/>
          <p:cNvSpPr/>
          <p:nvPr/>
        </p:nvSpPr>
        <p:spPr>
          <a:xfrm>
            <a:off x="3998714" y="9006959"/>
            <a:ext cx="96285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 (Months)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214586" y="9006959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7C1885"/>
          </a:solidFill>
          <a:ln/>
        </p:spPr>
      </p:sp>
      <p:sp>
        <p:nvSpPr>
          <p:cNvPr id="8" name="Text 5"/>
          <p:cNvSpPr/>
          <p:nvPr/>
        </p:nvSpPr>
        <p:spPr>
          <a:xfrm>
            <a:off x="6435328" y="9006959"/>
            <a:ext cx="198024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Group A Survival ...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9668708" y="9006959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BB24C9"/>
          </a:solidFill>
          <a:ln/>
        </p:spPr>
      </p:sp>
      <p:sp>
        <p:nvSpPr>
          <p:cNvPr id="10" name="Text 7"/>
          <p:cNvSpPr/>
          <p:nvPr/>
        </p:nvSpPr>
        <p:spPr>
          <a:xfrm>
            <a:off x="9889450" y="9006959"/>
            <a:ext cx="1987272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Group B Survival ...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2025-06-16T06:06:23Z</dcterms:created>
  <dcterms:modified xsi:type="dcterms:W3CDTF">2025-06-16T06:06:23Z</dcterms:modified>
</cp:coreProperties>
</file>